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402" r:id="rId3"/>
    <p:sldId id="478" r:id="rId4"/>
    <p:sldId id="404" r:id="rId5"/>
    <p:sldId id="525" r:id="rId6"/>
    <p:sldId id="524" r:id="rId7"/>
    <p:sldId id="527" r:id="rId8"/>
    <p:sldId id="526" r:id="rId9"/>
    <p:sldId id="479" r:id="rId10"/>
    <p:sldId id="481" r:id="rId11"/>
    <p:sldId id="482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528" r:id="rId25"/>
    <p:sldId id="495" r:id="rId26"/>
    <p:sldId id="496" r:id="rId27"/>
    <p:sldId id="497" r:id="rId28"/>
    <p:sldId id="498" r:id="rId29"/>
    <p:sldId id="499" r:id="rId30"/>
    <p:sldId id="503" r:id="rId31"/>
    <p:sldId id="504" r:id="rId32"/>
    <p:sldId id="523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9" r:id="rId48"/>
    <p:sldId id="520" r:id="rId49"/>
    <p:sldId id="521" r:id="rId50"/>
    <p:sldId id="522" r:id="rId51"/>
    <p:sldId id="400" r:id="rId52"/>
    <p:sldId id="399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Landing Page" id="{94237C78-3077-43EC-BA67-96FE5D0617A2}">
          <p14:sldIdLst>
            <p14:sldId id="525"/>
            <p14:sldId id="524"/>
            <p14:sldId id="527"/>
            <p14:sldId id="526"/>
          </p14:sldIdLst>
        </p14:section>
        <p14:section name="Navigation and Header" id="{17E8888F-5016-4C23-BF74-F2BB096F18E1}">
          <p14:sldIdLst>
            <p14:sldId id="479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Main Section" id="{D47CA85B-573A-478E-A704-C1534F9ED3EE}">
          <p14:sldIdLst>
            <p14:sldId id="494"/>
            <p14:sldId id="528"/>
            <p14:sldId id="495"/>
            <p14:sldId id="496"/>
            <p14:sldId id="497"/>
            <p14:sldId id="498"/>
            <p14:sldId id="499"/>
            <p14:sldId id="503"/>
            <p14:sldId id="504"/>
            <p14:sldId id="523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</p14:sldIdLst>
        </p14:section>
        <p14:section name="Conclusion" id="{10E03AB1-9AA8-4E86-9A64-D741901E50A2}">
          <p14:sldIdLst>
            <p14:sldId id="529"/>
            <p14:sldId id="520"/>
            <p14:sldId id="521"/>
            <p14:sldId id="522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533" autoAdjust="0"/>
  </p:normalViewPr>
  <p:slideViewPr>
    <p:cSldViewPr>
      <p:cViewPr varScale="1">
        <p:scale>
          <a:sx n="94" d="100"/>
          <a:sy n="94" d="100"/>
        </p:scale>
        <p:origin x="110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5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8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313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654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200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8.xml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1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8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Lead_generatio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71470" y="297744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89212" y="1360142"/>
            <a:ext cx="8841267" cy="1132631"/>
          </a:xfrm>
        </p:spPr>
        <p:txBody>
          <a:bodyPr>
            <a:normAutofit fontScale="92500"/>
          </a:bodyPr>
          <a:lstStyle/>
          <a:p>
            <a:pPr algn="ctr"/>
            <a:r>
              <a:rPr lang="en-US" spc="0" dirty="0"/>
              <a:t>Creating Landing Page with </a:t>
            </a:r>
            <a:r>
              <a:rPr lang="en-US" spc="0" dirty="0" smtClean="0"/>
              <a:t>HTML5 </a:t>
            </a:r>
            <a:r>
              <a:rPr lang="en-US" spc="0" dirty="0"/>
              <a:t>and </a:t>
            </a:r>
            <a:r>
              <a:rPr lang="en-US" spc="0" dirty="0" smtClean="0"/>
              <a:t>CSS3</a:t>
            </a:r>
            <a:endParaRPr lang="en-US" spc="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47663" y="3528435"/>
            <a:ext cx="25397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HTML5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</a:t>
            </a:r>
            <a:r>
              <a:rPr lang="en-US" b="1" spc="50" noProof="1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CSS3</a:t>
            </a:r>
            <a:endParaRPr lang="en-US" b="1" spc="50" noProof="1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295">
            <a:off x="7196044" y="3405989"/>
            <a:ext cx="1239790" cy="12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1512">
            <a:off x="7224198" y="4730882"/>
            <a:ext cx="1223030" cy="122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55" y="2405429"/>
            <a:ext cx="2268011" cy="376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" r="1354"/>
          <a:stretch/>
        </p:blipFill>
        <p:spPr>
          <a:xfrm>
            <a:off x="684212" y="1905000"/>
            <a:ext cx="10972800" cy="3200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674812" y="5339451"/>
            <a:ext cx="5615441" cy="985149"/>
          </a:xfrm>
          <a:prstGeom prst="wedgeRoundRectCallout">
            <a:avLst>
              <a:gd name="adj1" fmla="val -17817"/>
              <a:gd name="adj2" fmla="val -1082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191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502"/>
          <a:stretch/>
        </p:blipFill>
        <p:spPr>
          <a:xfrm>
            <a:off x="989012" y="1988080"/>
            <a:ext cx="10286999" cy="887437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2" r="1482"/>
          <a:stretch/>
        </p:blipFill>
        <p:spPr>
          <a:xfrm>
            <a:off x="989012" y="3886200"/>
            <a:ext cx="10287000" cy="2282900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4139" y="3090892"/>
            <a:ext cx="5331872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4156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17" r="1393" b="565"/>
          <a:stretch/>
        </p:blipFill>
        <p:spPr>
          <a:xfrm>
            <a:off x="1217612" y="2057400"/>
            <a:ext cx="9753600" cy="3352800"/>
          </a:xfrm>
          <a:prstGeom prst="rect">
            <a:avLst/>
          </a:prstGeom>
        </p:spPr>
      </p:pic>
      <p:sp>
        <p:nvSpPr>
          <p:cNvPr id="4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9839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3" r="1822"/>
          <a:stretch/>
        </p:blipFill>
        <p:spPr>
          <a:xfrm>
            <a:off x="760412" y="1976703"/>
            <a:ext cx="10668000" cy="2603748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1215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129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40235"/>
            <a:ext cx="11125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56787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905000"/>
            <a:ext cx="3012486" cy="35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30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208949"/>
            <a:ext cx="7315200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770812" y="1208949"/>
            <a:ext cx="4067259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596"/>
          <a:stretch/>
        </p:blipFill>
        <p:spPr>
          <a:xfrm>
            <a:off x="5266703" y="4489949"/>
            <a:ext cx="6571368" cy="1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575000"/>
                  </p:ext>
                </p:extLst>
              </p:nvPr>
            </p:nvGraphicFramePr>
            <p:xfrm>
              <a:off x="833597" y="1295399"/>
              <a:ext cx="3581003" cy="2014839"/>
            </p:xfrm>
            <a:graphic>
              <a:graphicData uri="http://schemas.microsoft.com/office/powerpoint/2016/slidezoom">
                <pslz:sldZm>
                  <pslz:sldZmObj sldId="479" cId="1966159988">
                    <pslz:zmPr id="{6CC6E6E0-4957-4ED5-9148-67B3962DEF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597" y="1295399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25526"/>
                  </p:ext>
                </p:extLst>
              </p:nvPr>
            </p:nvGraphicFramePr>
            <p:xfrm>
              <a:off x="7694611" y="1295400"/>
              <a:ext cx="3581003" cy="2014839"/>
            </p:xfrm>
            <a:graphic>
              <a:graphicData uri="http://schemas.microsoft.com/office/powerpoint/2016/slidezoom">
                <pslz:sldZm>
                  <pslz:sldZmObj sldId="481" cId="815837406">
                    <pslz:zmPr id="{CB88C91B-689B-44E7-AE68-37C089F86D8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4611" y="1295400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901150"/>
                  </p:ext>
                </p:extLst>
              </p:nvPr>
            </p:nvGraphicFramePr>
            <p:xfrm>
              <a:off x="833597" y="3992377"/>
              <a:ext cx="3581003" cy="2014839"/>
            </p:xfrm>
            <a:graphic>
              <a:graphicData uri="http://schemas.microsoft.com/office/powerpoint/2016/slidezoom">
                <pslz:sldZm>
                  <pslz:sldZmObj sldId="483" cId="3415615686">
                    <pslz:zmPr id="{F4239696-3DA9-4812-9960-D96E51F4E1D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597" y="3992377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915627"/>
                  </p:ext>
                </p:extLst>
              </p:nvPr>
            </p:nvGraphicFramePr>
            <p:xfrm>
              <a:off x="7691166" y="3992377"/>
              <a:ext cx="3584448" cy="2016777"/>
            </p:xfrm>
            <a:graphic>
              <a:graphicData uri="http://schemas.microsoft.com/office/powerpoint/2016/slidezoom">
                <pslz:sldZm>
                  <pslz:sldZmObj sldId="485" cId="2121575688">
                    <pslz:zmPr id="{D250B0AF-6AEE-4B51-9076-1BDF335C80C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4448" cy="2016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91166" y="3992377"/>
                <a:ext cx="3584448" cy="20167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9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4089" y="1208949"/>
            <a:ext cx="11142323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endParaRPr lang="en-GB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8" r="1737"/>
          <a:stretch/>
        </p:blipFill>
        <p:spPr>
          <a:xfrm>
            <a:off x="5865813" y="1273655"/>
            <a:ext cx="5333999" cy="222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19" r="1459"/>
          <a:stretch/>
        </p:blipFill>
        <p:spPr>
          <a:xfrm>
            <a:off x="5865813" y="4238075"/>
            <a:ext cx="5333999" cy="2238924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8532812" y="3638375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85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8812" y="1371600"/>
            <a:ext cx="112776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0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51121"/>
            <a:ext cx="1111590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75"/>
          <a:stretch/>
        </p:blipFill>
        <p:spPr>
          <a:xfrm>
            <a:off x="1370013" y="3124200"/>
            <a:ext cx="9296400" cy="2819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4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7014" y="1151121"/>
            <a:ext cx="52578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51121"/>
            <a:ext cx="5051426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endParaRPr lang="en-GB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64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8223" y="1409682"/>
            <a:ext cx="10879589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</a:t>
            </a: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text-align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2" r="1016"/>
          <a:stretch/>
        </p:blipFill>
        <p:spPr>
          <a:xfrm>
            <a:off x="5394212" y="1409682"/>
            <a:ext cx="5943600" cy="47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436" y="1145678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383534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4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238071"/>
            <a:ext cx="4953000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2926" y="1238071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.banner::after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181600"/>
            <a:ext cx="4953000" cy="10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066800"/>
            <a:ext cx="11430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623" y="993506"/>
            <a:ext cx="11506200" cy="55314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5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5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4646612" y="4114800"/>
            <a:ext cx="7010400" cy="22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79412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99212" y="1148767"/>
            <a:ext cx="52578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9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90" r="1987"/>
          <a:stretch/>
        </p:blipFill>
        <p:spPr>
          <a:xfrm>
            <a:off x="2132012" y="1223906"/>
            <a:ext cx="7467600" cy="2400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90" r="1987"/>
          <a:stretch/>
        </p:blipFill>
        <p:spPr>
          <a:xfrm>
            <a:off x="2132012" y="3886200"/>
            <a:ext cx="7467600" cy="2400452"/>
          </a:xfrm>
          <a:prstGeom prst="rect">
            <a:avLst/>
          </a:prstGeom>
        </p:spPr>
      </p:pic>
      <p:sp>
        <p:nvSpPr>
          <p:cNvPr id="3" name="Curved Down Arrow 2"/>
          <p:cNvSpPr/>
          <p:nvPr/>
        </p:nvSpPr>
        <p:spPr>
          <a:xfrm rot="5400000">
            <a:off x="10040248" y="3445565"/>
            <a:ext cx="856857" cy="6713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8411" y="1295400"/>
            <a:ext cx="10763801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4088036"/>
            <a:ext cx="6615000" cy="2323518"/>
          </a:xfrm>
          <a:prstGeom prst="roundRect">
            <a:avLst>
              <a:gd name="adj" fmla="val 8234"/>
            </a:avLst>
          </a:prstGeom>
        </p:spPr>
      </p:pic>
    </p:spTree>
    <p:extLst>
      <p:ext uri="{BB962C8B-B14F-4D97-AF65-F5344CB8AC3E}">
        <p14:creationId xmlns:p14="http://schemas.microsoft.com/office/powerpoint/2010/main" val="15048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66800"/>
            <a:ext cx="11049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.7); </a:t>
            </a:r>
            <a:r>
              <a:rPr lang="en-GB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h4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6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(.consulting-woman)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750"/>
          <a:stretch/>
        </p:blipFill>
        <p:spPr>
          <a:xfrm>
            <a:off x="836612" y="1600200"/>
            <a:ext cx="10526684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62007"/>
            <a:ext cx="110346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src="images/partner-TVC.png" alt="TVC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Marketing"&gt;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&lt;!—TODO put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 </a:t>
            </a: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 items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3" t="39170" r="1161"/>
          <a:stretch/>
        </p:blipFill>
        <p:spPr>
          <a:xfrm>
            <a:off x="5332412" y="4253594"/>
            <a:ext cx="6121060" cy="1735516"/>
          </a:xfrm>
          <a:prstGeom prst="roundRect">
            <a:avLst>
              <a:gd name="adj" fmla="val 4922"/>
            </a:avLst>
          </a:prstGeom>
        </p:spPr>
      </p:pic>
    </p:spTree>
    <p:extLst>
      <p:ext uri="{BB962C8B-B14F-4D97-AF65-F5344CB8AC3E}">
        <p14:creationId xmlns:p14="http://schemas.microsoft.com/office/powerpoint/2010/main" val="29694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99872" y="1157758"/>
            <a:ext cx="465634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07" r="1458"/>
          <a:stretch/>
        </p:blipFill>
        <p:spPr>
          <a:xfrm>
            <a:off x="684212" y="3657600"/>
            <a:ext cx="10210800" cy="2607098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37212" y="1160479"/>
            <a:ext cx="54102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66938" y="1172892"/>
            <a:ext cx="11615821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20" b="18519"/>
          <a:stretch/>
        </p:blipFill>
        <p:spPr>
          <a:xfrm>
            <a:off x="1751624" y="4572000"/>
            <a:ext cx="884644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3" y="1219200"/>
            <a:ext cx="11263200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801" t="33248" r="32798" b="18604"/>
          <a:stretch/>
        </p:blipFill>
        <p:spPr>
          <a:xfrm>
            <a:off x="4977613" y="4114800"/>
            <a:ext cx="6407490" cy="208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pc="0" dirty="0" smtClean="0"/>
              <a:t>What is a Landing Page?</a:t>
            </a:r>
            <a:endParaRPr lang="en-US" spc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85612" y="6553200"/>
            <a:ext cx="150813" cy="180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915"/>
          <a:stretch/>
        </p:blipFill>
        <p:spPr>
          <a:xfrm>
            <a:off x="2284412" y="1143000"/>
            <a:ext cx="6900224" cy="3625304"/>
          </a:xfrm>
          <a:prstGeom prst="roundRect">
            <a:avLst>
              <a:gd name="adj" fmla="val 3481"/>
            </a:avLst>
          </a:prstGeom>
        </p:spPr>
      </p:pic>
    </p:spTree>
    <p:extLst>
      <p:ext uri="{BB962C8B-B14F-4D97-AF65-F5344CB8AC3E}">
        <p14:creationId xmlns:p14="http://schemas.microsoft.com/office/powerpoint/2010/main" val="18494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0071" y="1102403"/>
            <a:ext cx="5351686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h2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02403"/>
            <a:ext cx="5195831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6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(info-social-container)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701"/>
          <a:stretch/>
        </p:blipFill>
        <p:spPr>
          <a:xfrm>
            <a:off x="608012" y="1905000"/>
            <a:ext cx="10744200" cy="35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371600"/>
            <a:ext cx="114300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685" r="8795"/>
          <a:stretch/>
        </p:blipFill>
        <p:spPr>
          <a:xfrm>
            <a:off x="8081652" y="2008379"/>
            <a:ext cx="3369519" cy="327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27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</a:p>
        </p:txBody>
      </p:sp>
    </p:spTree>
    <p:extLst>
      <p:ext uri="{BB962C8B-B14F-4D97-AF65-F5344CB8AC3E}">
        <p14:creationId xmlns:p14="http://schemas.microsoft.com/office/powerpoint/2010/main" val="1160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2412" y="1206845"/>
            <a:ext cx="4343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4413" y="1206845"/>
            <a:ext cx="4566079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endParaRPr lang="en-GB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603"/>
          <a:stretch/>
        </p:blipFill>
        <p:spPr>
          <a:xfrm>
            <a:off x="1522413" y="3581400"/>
            <a:ext cx="9138079" cy="28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269" y="1085385"/>
            <a:ext cx="11800966" cy="5446177"/>
          </a:xfrm>
        </p:spPr>
        <p:txBody>
          <a:bodyPr>
            <a:noAutofit/>
          </a:bodyPr>
          <a:lstStyle/>
          <a:p>
            <a:r>
              <a:rPr lang="en-US" sz="3600" dirty="0" smtClean="0"/>
              <a:t>What is a Landing Page?</a:t>
            </a:r>
          </a:p>
          <a:p>
            <a:pPr lvl="1"/>
            <a:r>
              <a:rPr lang="en-US" sz="3400" dirty="0" smtClean="0"/>
              <a:t>Entry </a:t>
            </a:r>
            <a:r>
              <a:rPr lang="en-US" sz="3400" dirty="0"/>
              <a:t>point for a </a:t>
            </a:r>
            <a:r>
              <a:rPr lang="en-US" sz="3400" dirty="0" smtClean="0"/>
              <a:t>website</a:t>
            </a:r>
            <a:endParaRPr lang="en-US" sz="3400" dirty="0"/>
          </a:p>
          <a:p>
            <a:pPr lvl="1"/>
            <a:r>
              <a:rPr lang="en-US" sz="3400" dirty="0" smtClean="0"/>
              <a:t>Landing Page Objectives</a:t>
            </a:r>
          </a:p>
          <a:p>
            <a:pPr lvl="1"/>
            <a:r>
              <a:rPr lang="en-US" sz="3400" dirty="0" smtClean="0"/>
              <a:t>Types of Landing Pages</a:t>
            </a:r>
            <a:endParaRPr lang="en-US" sz="3600" dirty="0" smtClean="0"/>
          </a:p>
          <a:p>
            <a:r>
              <a:rPr lang="en-US" sz="3600" dirty="0" smtClean="0"/>
              <a:t>Building a landing page</a:t>
            </a:r>
            <a:endParaRPr lang="en-US" sz="3600" dirty="0"/>
          </a:p>
          <a:p>
            <a:pPr lvl="1"/>
            <a:r>
              <a:rPr lang="en-US" sz="3000" dirty="0" smtClean="0"/>
              <a:t>Using HTML5 &amp; CSS3</a:t>
            </a:r>
          </a:p>
          <a:p>
            <a:pPr lvl="1"/>
            <a:r>
              <a:rPr lang="en-US" sz="3000" dirty="0" smtClean="0"/>
              <a:t>Building each element separately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79774" y="2991654"/>
            <a:ext cx="1946833" cy="2106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3237">
            <a:off x="8686286" y="1817698"/>
            <a:ext cx="2510220" cy="1597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4381" r="3153"/>
          <a:stretch/>
        </p:blipFill>
        <p:spPr>
          <a:xfrm>
            <a:off x="5673746" y="685800"/>
            <a:ext cx="3007429" cy="259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r="3153"/>
          <a:stretch/>
        </p:blipFill>
        <p:spPr>
          <a:xfrm>
            <a:off x="6475412" y="3688308"/>
            <a:ext cx="3048001" cy="24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34505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2044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/>
          </a:bodyPr>
          <a:lstStyle/>
          <a:p>
            <a:r>
              <a:rPr lang="en-US" sz="3600" dirty="0"/>
              <a:t>S</a:t>
            </a:r>
            <a:r>
              <a:rPr lang="en-US" sz="3600" dirty="0" smtClean="0"/>
              <a:t>erves as </a:t>
            </a:r>
            <a:r>
              <a:rPr lang="en-US" sz="3600" dirty="0"/>
              <a:t>the entry point for a website or a </a:t>
            </a:r>
            <a:r>
              <a:rPr lang="en-US" sz="3600" dirty="0" smtClean="0"/>
              <a:t>particular section </a:t>
            </a:r>
            <a:r>
              <a:rPr lang="en-US" sz="3600" dirty="0"/>
              <a:t>of a </a:t>
            </a:r>
            <a:r>
              <a:rPr lang="en-US" sz="3600" dirty="0" smtClean="0"/>
              <a:t>website</a:t>
            </a:r>
            <a:endParaRPr lang="en-US" sz="3600" dirty="0"/>
          </a:p>
          <a:p>
            <a:r>
              <a:rPr lang="en-US" sz="3600" dirty="0" smtClean="0"/>
              <a:t>There are two types </a:t>
            </a:r>
            <a:r>
              <a:rPr lang="en-US" sz="3600" dirty="0"/>
              <a:t>of landing </a:t>
            </a:r>
            <a:r>
              <a:rPr lang="en-US" sz="3600" dirty="0" smtClean="0"/>
              <a:t>pages</a:t>
            </a:r>
          </a:p>
          <a:p>
            <a:pPr lvl="1"/>
            <a:r>
              <a:rPr lang="en-US" sz="3600" dirty="0" smtClean="0"/>
              <a:t>Reference</a:t>
            </a:r>
          </a:p>
          <a:p>
            <a:pPr lvl="1"/>
            <a:r>
              <a:rPr lang="en-US" sz="3600" dirty="0"/>
              <a:t>T</a:t>
            </a:r>
            <a:r>
              <a:rPr lang="en-US" sz="3600" dirty="0" smtClean="0"/>
              <a:t>ransactional</a:t>
            </a:r>
            <a:endParaRPr lang="en-US" dirty="0" smtClean="0"/>
          </a:p>
          <a:p>
            <a:r>
              <a:rPr lang="en-US" sz="3600" dirty="0" smtClean="0"/>
              <a:t>Landing pages are used </a:t>
            </a:r>
          </a:p>
          <a:p>
            <a:pPr marL="0" indent="0">
              <a:buNone/>
            </a:pPr>
            <a:r>
              <a:rPr lang="en-US" sz="3600" dirty="0" smtClean="0"/>
              <a:t>for </a:t>
            </a:r>
            <a:r>
              <a:rPr lang="en-US" sz="3600" dirty="0" smtClean="0">
                <a:hlinkClick r:id="rId2" tooltip="Lead generation"/>
              </a:rPr>
              <a:t>lead generation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3581400"/>
            <a:ext cx="5181600" cy="2380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84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77" y="3029808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19200"/>
            <a:ext cx="8001000" cy="5570355"/>
          </a:xfrm>
        </p:spPr>
        <p:txBody>
          <a:bodyPr>
            <a:noAutofit/>
          </a:bodyPr>
          <a:lstStyle/>
          <a:p>
            <a:pPr>
              <a:lnSpc>
                <a:spcPct val="109000"/>
              </a:lnSpc>
            </a:pPr>
            <a:r>
              <a:rPr lang="en-US" sz="3600" dirty="0" smtClean="0"/>
              <a:t>Objectives</a:t>
            </a:r>
          </a:p>
          <a:p>
            <a:pPr lvl="1">
              <a:lnSpc>
                <a:spcPct val="109000"/>
              </a:lnSpc>
            </a:pPr>
            <a:r>
              <a:rPr lang="en-US" sz="3400" dirty="0" smtClean="0"/>
              <a:t>Navigating visitors to the next </a:t>
            </a:r>
            <a:r>
              <a:rPr lang="en-US" sz="3400" dirty="0"/>
              <a:t>stage in the buying </a:t>
            </a:r>
            <a:r>
              <a:rPr lang="en-US" sz="3400" dirty="0" smtClean="0"/>
              <a:t>journey</a:t>
            </a:r>
          </a:p>
          <a:p>
            <a:pPr>
              <a:lnSpc>
                <a:spcPct val="109000"/>
              </a:lnSpc>
            </a:pPr>
            <a:r>
              <a:rPr lang="en-US" sz="3600" dirty="0" smtClean="0"/>
              <a:t>Types</a:t>
            </a:r>
          </a:p>
          <a:p>
            <a:pPr lvl="1">
              <a:lnSpc>
                <a:spcPct val="109000"/>
              </a:lnSpc>
            </a:pPr>
            <a:r>
              <a:rPr lang="en-US" sz="3400" dirty="0" smtClean="0"/>
              <a:t>lead </a:t>
            </a:r>
            <a:r>
              <a:rPr lang="en-US" sz="3400" dirty="0"/>
              <a:t>generation </a:t>
            </a:r>
            <a:r>
              <a:rPr lang="en-US" sz="3400" dirty="0" smtClean="0"/>
              <a:t>page</a:t>
            </a:r>
          </a:p>
          <a:p>
            <a:pPr lvl="1">
              <a:lnSpc>
                <a:spcPct val="109000"/>
              </a:lnSpc>
            </a:pPr>
            <a:r>
              <a:rPr lang="en-US" sz="3400" dirty="0" smtClean="0"/>
              <a:t>click-through page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3" y="1219200"/>
            <a:ext cx="3109800" cy="5077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773669"/>
            <a:ext cx="2396068" cy="25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143000"/>
            <a:ext cx="11963400" cy="5570355"/>
          </a:xfrm>
        </p:spPr>
        <p:txBody>
          <a:bodyPr>
            <a:normAutofit/>
          </a:bodyPr>
          <a:lstStyle/>
          <a:p>
            <a:r>
              <a:rPr lang="en-US" sz="3600" dirty="0"/>
              <a:t>Signup Form</a:t>
            </a:r>
          </a:p>
          <a:p>
            <a:r>
              <a:rPr lang="en-US" sz="3600" dirty="0"/>
              <a:t>Sales Page </a:t>
            </a:r>
          </a:p>
          <a:p>
            <a:r>
              <a:rPr lang="en-US" sz="3600" dirty="0"/>
              <a:t>Home Page</a:t>
            </a:r>
          </a:p>
          <a:p>
            <a:r>
              <a:rPr lang="en-US" sz="3600" dirty="0"/>
              <a:t>Products Grid Page</a:t>
            </a:r>
          </a:p>
          <a:p>
            <a:r>
              <a:rPr lang="en-US" sz="3600" dirty="0"/>
              <a:t>Product Detail Page</a:t>
            </a:r>
          </a:p>
          <a:p>
            <a:r>
              <a:rPr lang="en-US" sz="3600" dirty="0"/>
              <a:t>Shopping Cart </a:t>
            </a:r>
          </a:p>
          <a:p>
            <a:r>
              <a:rPr lang="en-US" sz="3600" dirty="0"/>
              <a:t>Order Review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Types of Landing Pages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1981200"/>
            <a:ext cx="5910926" cy="3547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8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 smtClean="0"/>
              <a:t>Building a Landing </a:t>
            </a:r>
            <a:r>
              <a:rPr lang="en-US" dirty="0"/>
              <a:t>Page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spc="0" dirty="0" smtClean="0"/>
              <a:t>Using HTML5 </a:t>
            </a:r>
            <a:r>
              <a:rPr lang="en-US" spc="0" dirty="0"/>
              <a:t>&amp;</a:t>
            </a:r>
            <a:r>
              <a:rPr lang="en-US" spc="0" dirty="0" smtClean="0"/>
              <a:t> </a:t>
            </a:r>
            <a:r>
              <a:rPr lang="en-US" spc="0" dirty="0"/>
              <a:t>CSS3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755" r="1755"/>
          <a:stretch/>
        </p:blipFill>
        <p:spPr>
          <a:xfrm>
            <a:off x="1751012" y="1263950"/>
            <a:ext cx="4191000" cy="370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1834"/>
          <a:stretch/>
        </p:blipFill>
        <p:spPr>
          <a:xfrm>
            <a:off x="6246812" y="1263950"/>
            <a:ext cx="4343400" cy="3702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257" b="1968"/>
          <a:stretch/>
        </p:blipFill>
        <p:spPr>
          <a:xfrm>
            <a:off x="1141412" y="1447799"/>
            <a:ext cx="9677400" cy="47244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8113616" y="2453248"/>
            <a:ext cx="1409795" cy="366152"/>
          </a:xfrm>
          <a:prstGeom prst="wedgeRoundRectCallout">
            <a:avLst>
              <a:gd name="adj1" fmla="val -47944"/>
              <a:gd name="adj2" fmla="val -104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990012" y="3505200"/>
            <a:ext cx="1752600" cy="494702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3388330"/>
            <a:ext cx="1143000" cy="421670"/>
          </a:xfrm>
          <a:prstGeom prst="wedgeRoundRectCallout">
            <a:avLst>
              <a:gd name="adj1" fmla="val 73782"/>
              <a:gd name="adj2" fmla="val 283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80330"/>
              <a:gd name="adj2" fmla="val -19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24400"/>
            <a:ext cx="1752600" cy="457200"/>
          </a:xfrm>
          <a:prstGeom prst="wedgeRoundRectCallout">
            <a:avLst>
              <a:gd name="adj1" fmla="val 23011"/>
              <a:gd name="adj2" fmla="val -1193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158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466</TotalTime>
  <Words>2837</Words>
  <Application>Microsoft Office PowerPoint</Application>
  <PresentationFormat>Custom</PresentationFormat>
  <Paragraphs>578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Landing Page</vt:lpstr>
      <vt:lpstr>Landing Page</vt:lpstr>
      <vt:lpstr>Special Types of Landing Pages</vt:lpstr>
      <vt:lpstr>Building a Landing Page</vt:lpstr>
      <vt:lpstr>Navigation + Header</vt:lpstr>
      <vt:lpstr>Main + Section</vt:lpstr>
      <vt:lpstr>Main + Section</vt:lpstr>
      <vt:lpstr>PowerPoint Presentation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Main CSS (.traders)</vt:lpstr>
      <vt:lpstr>Main HTML (.consulting-woman)</vt:lpstr>
      <vt:lpstr>Main CSS (.consulting-woman)</vt:lpstr>
      <vt:lpstr>Main CSS (.consulting-woman)</vt:lpstr>
      <vt:lpstr>Main CSS (.consulting-woman)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Footer Section CSS (info-social-container)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256</cp:revision>
  <dcterms:created xsi:type="dcterms:W3CDTF">2014-01-02T17:00:34Z</dcterms:created>
  <dcterms:modified xsi:type="dcterms:W3CDTF">2018-06-11T08:52:05Z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